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89" r:id="rId24"/>
    <p:sldId id="278" r:id="rId25"/>
    <p:sldId id="280" r:id="rId26"/>
    <p:sldId id="281" r:id="rId27"/>
    <p:sldId id="282" r:id="rId28"/>
    <p:sldId id="291" r:id="rId29"/>
    <p:sldId id="279" r:id="rId30"/>
    <p:sldId id="286" r:id="rId31"/>
    <p:sldId id="292" r:id="rId32"/>
    <p:sldId id="284" r:id="rId33"/>
    <p:sldId id="287" r:id="rId34"/>
    <p:sldId id="293" r:id="rId35"/>
    <p:sldId id="290" r:id="rId36"/>
    <p:sldId id="294" r:id="rId37"/>
    <p:sldId id="295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9D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80960" y="142852"/>
            <a:ext cx="11430080" cy="4857784"/>
          </a:xfrm>
          <a:prstGeom prst="roundRect">
            <a:avLst>
              <a:gd name="adj" fmla="val 2353"/>
            </a:avLst>
          </a:prstGeom>
          <a:gradFill>
            <a:gsLst>
              <a:gs pos="0">
                <a:schemeClr val="bg2"/>
              </a:gs>
              <a:gs pos="35000">
                <a:schemeClr val="bg2">
                  <a:lumMod val="90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928935"/>
            <a:ext cx="10668000" cy="1470025"/>
          </a:xfrm>
        </p:spPr>
        <p:txBody>
          <a:bodyPr/>
          <a:lstStyle>
            <a:lvl1pPr algn="ct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" y="5000636"/>
            <a:ext cx="11201440" cy="107157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2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6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5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/>
          <p:nvPr/>
        </p:nvSpPr>
        <p:spPr>
          <a:xfrm>
            <a:off x="609600" y="274638"/>
            <a:ext cx="109728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467" y="274638"/>
            <a:ext cx="10248933" cy="914400"/>
          </a:xfrm>
        </p:spPr>
        <p:txBody>
          <a:bodyPr>
            <a:noAutofit/>
          </a:bodyPr>
          <a:lstStyle>
            <a:lvl1pPr marL="742950" indent="-742950" algn="l">
              <a:buFont typeface="+mj-lt"/>
              <a:buNone/>
              <a:defRPr lang="pt-BR" sz="28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2" name="Straight Connector 16"/>
          <p:cNvCxnSpPr/>
          <p:nvPr/>
        </p:nvCxnSpPr>
        <p:spPr>
          <a:xfrm rot="5400000">
            <a:off x="875208" y="730780"/>
            <a:ext cx="9144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Texto 19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1" y="274638"/>
            <a:ext cx="685729" cy="914400"/>
          </a:xfrm>
        </p:spPr>
        <p:txBody>
          <a:bodyPr anchor="ctr"/>
          <a:lstStyle>
            <a:lvl1pPr>
              <a:buNone/>
              <a:defRPr lang="pt-BR" sz="5000" kern="12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21445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3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4" name="Rectangle 5"/>
          <p:cNvSpPr/>
          <p:nvPr/>
        </p:nvSpPr>
        <p:spPr>
          <a:xfrm>
            <a:off x="512619" y="1524000"/>
            <a:ext cx="36576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6" name="Straight Connector 9"/>
          <p:cNvCxnSpPr/>
          <p:nvPr/>
        </p:nvCxnSpPr>
        <p:spPr>
          <a:xfrm rot="5400000">
            <a:off x="1085177" y="1980141"/>
            <a:ext cx="6858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"/>
          <p:cNvSpPr/>
          <p:nvPr/>
        </p:nvSpPr>
        <p:spPr>
          <a:xfrm>
            <a:off x="4318000" y="1524000"/>
            <a:ext cx="3556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 smtClean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39" name="Straight Connector 12"/>
          <p:cNvCxnSpPr/>
          <p:nvPr/>
        </p:nvCxnSpPr>
        <p:spPr>
          <a:xfrm rot="5400000">
            <a:off x="4890559" y="1980141"/>
            <a:ext cx="6858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/>
          <p:nvPr/>
        </p:nvSpPr>
        <p:spPr>
          <a:xfrm>
            <a:off x="8132619" y="1524000"/>
            <a:ext cx="355600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cxnSp>
        <p:nvCxnSpPr>
          <p:cNvPr id="42" name="Straight Connector 16"/>
          <p:cNvCxnSpPr/>
          <p:nvPr/>
        </p:nvCxnSpPr>
        <p:spPr>
          <a:xfrm rot="5400000">
            <a:off x="8705177" y="1980141"/>
            <a:ext cx="6858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ço Reservado para Texto 54"/>
          <p:cNvSpPr>
            <a:spLocks noGrp="1"/>
          </p:cNvSpPr>
          <p:nvPr>
            <p:ph type="body" sz="quarter" idx="14" hasCustomPrompt="1"/>
          </p:nvPr>
        </p:nvSpPr>
        <p:spPr>
          <a:xfrm>
            <a:off x="1407950" y="1533532"/>
            <a:ext cx="2762269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Titulo 1</a:t>
            </a:r>
            <a:endParaRPr lang="pt-BR" dirty="0"/>
          </a:p>
        </p:txBody>
      </p:sp>
      <p:sp>
        <p:nvSpPr>
          <p:cNvPr id="56" name="Espaço Reservado para Texto 54"/>
          <p:cNvSpPr>
            <a:spLocks noGrp="1"/>
          </p:cNvSpPr>
          <p:nvPr>
            <p:ph type="body" sz="quarter" idx="15" hasCustomPrompt="1"/>
          </p:nvPr>
        </p:nvSpPr>
        <p:spPr>
          <a:xfrm>
            <a:off x="5234518" y="1524000"/>
            <a:ext cx="2671245" cy="904868"/>
          </a:xfrm>
          <a:noFill/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Titulo 2</a:t>
            </a:r>
            <a:endParaRPr lang="pt-BR" dirty="0"/>
          </a:p>
        </p:txBody>
      </p:sp>
      <p:sp>
        <p:nvSpPr>
          <p:cNvPr id="57" name="Espaço Reservado para Texto 54"/>
          <p:cNvSpPr>
            <a:spLocks noGrp="1"/>
          </p:cNvSpPr>
          <p:nvPr>
            <p:ph type="body" sz="quarter" idx="16" hasCustomPrompt="1"/>
          </p:nvPr>
        </p:nvSpPr>
        <p:spPr>
          <a:xfrm>
            <a:off x="9049136" y="1524000"/>
            <a:ext cx="2666653" cy="904868"/>
          </a:xfrm>
        </p:spPr>
        <p:txBody>
          <a:bodyPr anchor="ctr"/>
          <a:lstStyle>
            <a:lvl1pPr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Titulo 3</a:t>
            </a:r>
            <a:endParaRPr lang="pt-BR" dirty="0"/>
          </a:p>
        </p:txBody>
      </p:sp>
      <p:sp>
        <p:nvSpPr>
          <p:cNvPr id="59" name="Espaço Reservado para Texto 58"/>
          <p:cNvSpPr>
            <a:spLocks noGrp="1"/>
          </p:cNvSpPr>
          <p:nvPr>
            <p:ph type="body" sz="quarter" idx="17"/>
          </p:nvPr>
        </p:nvSpPr>
        <p:spPr>
          <a:xfrm>
            <a:off x="512619" y="2428868"/>
            <a:ext cx="3657600" cy="388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0" name="Espaço Reservado para Texto 58"/>
          <p:cNvSpPr>
            <a:spLocks noGrp="1"/>
          </p:cNvSpPr>
          <p:nvPr>
            <p:ph type="body" sz="quarter" idx="18"/>
          </p:nvPr>
        </p:nvSpPr>
        <p:spPr>
          <a:xfrm>
            <a:off x="4318000" y="2428868"/>
            <a:ext cx="3587763" cy="392909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1" name="Espaço Reservado para Texto 58"/>
          <p:cNvSpPr>
            <a:spLocks noGrp="1"/>
          </p:cNvSpPr>
          <p:nvPr>
            <p:ph type="body" sz="quarter" idx="19"/>
          </p:nvPr>
        </p:nvSpPr>
        <p:spPr>
          <a:xfrm>
            <a:off x="8123435" y="2438400"/>
            <a:ext cx="3592355" cy="3835374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tlCol="0" anchor="t" anchorCtr="0"/>
          <a:lstStyle>
            <a:lvl1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defRPr lang="pt-BR" sz="16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3" name="Espaço Reservado para Texto 62"/>
          <p:cNvSpPr>
            <a:spLocks noGrp="1"/>
          </p:cNvSpPr>
          <p:nvPr>
            <p:ph type="body" sz="quarter" idx="20" hasCustomPrompt="1"/>
          </p:nvPr>
        </p:nvSpPr>
        <p:spPr>
          <a:xfrm>
            <a:off x="512619" y="1524000"/>
            <a:ext cx="895331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4" name="Espaço Reservado para Texto 62"/>
          <p:cNvSpPr>
            <a:spLocks noGrp="1"/>
          </p:cNvSpPr>
          <p:nvPr>
            <p:ph type="body" sz="quarter" idx="21" hasCustomPrompt="1"/>
          </p:nvPr>
        </p:nvSpPr>
        <p:spPr>
          <a:xfrm>
            <a:off x="4339187" y="1524000"/>
            <a:ext cx="895331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5" name="Espaço Reservado para Texto 62"/>
          <p:cNvSpPr>
            <a:spLocks noGrp="1"/>
          </p:cNvSpPr>
          <p:nvPr>
            <p:ph type="body" sz="quarter" idx="22" hasCustomPrompt="1"/>
          </p:nvPr>
        </p:nvSpPr>
        <p:spPr>
          <a:xfrm>
            <a:off x="8123435" y="1524000"/>
            <a:ext cx="895331" cy="861774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pt-BR" sz="5000" kern="12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pt-BR" dirty="0" smtClean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3940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09083" y="2143116"/>
            <a:ext cx="5386917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pt-BR" sz="2000" kern="120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5"/>
          <p:cNvSpPr/>
          <p:nvPr/>
        </p:nvSpPr>
        <p:spPr>
          <a:xfrm>
            <a:off x="709083" y="1417639"/>
            <a:ext cx="5386917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09568" y="1357298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2" name="Straight Connector 9"/>
          <p:cNvCxnSpPr/>
          <p:nvPr/>
        </p:nvCxnSpPr>
        <p:spPr>
          <a:xfrm rot="5400000">
            <a:off x="1086876" y="1799158"/>
            <a:ext cx="6858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30836" y="1428737"/>
            <a:ext cx="4565683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Rectangle 5"/>
          <p:cNvSpPr/>
          <p:nvPr/>
        </p:nvSpPr>
        <p:spPr>
          <a:xfrm>
            <a:off x="6193368" y="1417639"/>
            <a:ext cx="5389033" cy="757237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6096000" y="1357298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  <a:endParaRPr lang="en-US" sz="5000" dirty="0">
              <a:solidFill>
                <a:srgbClr val="EEECE1">
                  <a:lumMod val="75000"/>
                </a:srgbClr>
              </a:solidFill>
              <a:latin typeface="Calisto MT" pitchFamily="18" charset="0"/>
            </a:endParaRPr>
          </a:p>
        </p:txBody>
      </p:sp>
      <p:cxnSp>
        <p:nvCxnSpPr>
          <p:cNvPr id="16" name="Straight Connector 9"/>
          <p:cNvCxnSpPr/>
          <p:nvPr/>
        </p:nvCxnSpPr>
        <p:spPr>
          <a:xfrm rot="5400000">
            <a:off x="6611415" y="1799158"/>
            <a:ext cx="685800" cy="2117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953256" y="1428737"/>
            <a:ext cx="4565683" cy="717559"/>
          </a:xfr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BR" sz="2400" kern="1200" dirty="0" smtClean="0">
                <a:solidFill>
                  <a:srgbClr val="EEECE1">
                    <a:lumMod val="25000"/>
                  </a:srgbClr>
                </a:solidFill>
                <a:latin typeface="Gill Sans M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9519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3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>
                  <a:lumMod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txBody>
          <a:bodyPr anchor="ctr"/>
          <a:lstStyle>
            <a:lvl1pPr algn="l"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gradFill>
            <a:gsLst>
              <a:gs pos="0">
                <a:schemeClr val="bg1">
                  <a:alpha val="0"/>
                </a:schemeClr>
              </a:gs>
              <a:gs pos="55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1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0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10/18/2015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8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rduino.cc/e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attes.cnpq.br/2462384793631673" TargetMode="External"/><Relationship Id="rId5" Type="http://schemas.openxmlformats.org/officeDocument/2006/relationships/hyperlink" Target="mailto:akanehar@gmail.com" TargetMode="External"/><Relationship Id="rId4" Type="http://schemas.openxmlformats.org/officeDocument/2006/relationships/hyperlink" Target="https://github.com/Adilmar/Arduino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l_fullxfull.2657514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7945989"/>
          </a:xfrm>
          <a:prstGeom prst="rect">
            <a:avLst/>
          </a:prstGeom>
        </p:spPr>
      </p:pic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>
          <a:xfrm>
            <a:off x="2" y="0"/>
            <a:ext cx="12191998" cy="73152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1800" b="1" dirty="0">
                <a:solidFill>
                  <a:srgbClr val="92D050"/>
                </a:solidFill>
              </a:rPr>
              <a:t>ARDUINO AUTOMAÇÃO WEB </a:t>
            </a:r>
          </a:p>
          <a:p>
            <a:pPr algn="ctr"/>
            <a:r>
              <a:rPr lang="pt-BR" sz="1800" b="1" dirty="0">
                <a:solidFill>
                  <a:srgbClr val="92D050"/>
                </a:solidFill>
              </a:rPr>
              <a:t>Adilmar Coelho Dantas IFTM | GET: https://github.com/Adilmar/Arduino1</a:t>
            </a:r>
            <a:endParaRPr lang="pt-BR" sz="2800" b="1" dirty="0">
              <a:solidFill>
                <a:srgbClr val="92D050"/>
              </a:solidFill>
            </a:endParaRPr>
          </a:p>
          <a:p>
            <a:pPr algn="ctr"/>
            <a:endParaRPr lang="pt-BR" sz="2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Shields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Placas que se conectam ao </a:t>
            </a:r>
            <a:r>
              <a:rPr lang="pt-BR" dirty="0" err="1"/>
              <a:t>Arduino</a:t>
            </a:r>
            <a:r>
              <a:rPr lang="pt-BR" dirty="0"/>
              <a:t> e facilitam o acionamento, comunicação e controle de outros equipamentos e dispositivos.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>Exemplos:</a:t>
            </a:r>
          </a:p>
          <a:p>
            <a:pPr lvl="1" algn="just"/>
            <a:r>
              <a:rPr lang="pt-BR" dirty="0" err="1"/>
              <a:t>Xbee</a:t>
            </a:r>
            <a:r>
              <a:rPr lang="pt-BR" dirty="0"/>
              <a:t> – Comunicação por wireless</a:t>
            </a:r>
          </a:p>
          <a:p>
            <a:pPr lvl="1" algn="just"/>
            <a:r>
              <a:rPr lang="pt-BR" dirty="0"/>
              <a:t>Motor </a:t>
            </a:r>
            <a:r>
              <a:rPr lang="pt-BR" dirty="0" err="1"/>
              <a:t>Control</a:t>
            </a:r>
            <a:r>
              <a:rPr lang="pt-BR" dirty="0"/>
              <a:t> v1.1 – controle para motores DC</a:t>
            </a:r>
          </a:p>
          <a:p>
            <a:pPr lvl="1" algn="just"/>
            <a:r>
              <a:rPr lang="pt-BR" dirty="0"/>
              <a:t>Motor </a:t>
            </a:r>
            <a:r>
              <a:rPr lang="pt-BR" dirty="0" err="1"/>
              <a:t>Shield</a:t>
            </a:r>
            <a:r>
              <a:rPr lang="pt-BR" dirty="0"/>
              <a:t> – controle de motores de passo e DC</a:t>
            </a:r>
          </a:p>
          <a:p>
            <a:pPr lvl="1" algn="just"/>
            <a:r>
              <a:rPr lang="pt-BR" dirty="0"/>
              <a:t>Ethernet </a:t>
            </a:r>
            <a:r>
              <a:rPr lang="pt-BR" dirty="0" smtClean="0"/>
              <a:t>- </a:t>
            </a:r>
            <a:r>
              <a:rPr lang="pt-BR" dirty="0"/>
              <a:t>Comunicação direta por protocolo TCP/IP (internet)</a:t>
            </a:r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62293"/>
            <a:ext cx="10972800" cy="1143000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 descr="Motor driver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contrast="20000"/>
          </a:blip>
          <a:stretch>
            <a:fillRect/>
          </a:stretch>
        </p:blipFill>
        <p:spPr>
          <a:xfrm>
            <a:off x="3816885" y="2191084"/>
            <a:ext cx="3011456" cy="2258593"/>
          </a:xfrm>
          <a:prstGeom prst="rect">
            <a:avLst/>
          </a:prstGeom>
        </p:spPr>
      </p:pic>
      <p:pic>
        <p:nvPicPr>
          <p:cNvPr id="5" name="Imagem 4" descr="xbeezb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0000"/>
          </a:blip>
          <a:stretch>
            <a:fillRect/>
          </a:stretch>
        </p:blipFill>
        <p:spPr>
          <a:xfrm>
            <a:off x="698551" y="2191084"/>
            <a:ext cx="2885438" cy="288543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107434" y="4614857"/>
            <a:ext cx="2571768" cy="46166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Motor </a:t>
            </a:r>
            <a:r>
              <a:rPr lang="pt-BR" sz="2400" b="1" dirty="0" err="1" smtClean="0"/>
              <a:t>Driver</a:t>
            </a:r>
            <a:r>
              <a:rPr lang="pt-BR" sz="2400" b="1" dirty="0" smtClean="0"/>
              <a:t> 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3045" y="5076522"/>
            <a:ext cx="1714512" cy="46166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Xbee</a:t>
            </a:r>
            <a:endParaRPr lang="pt-BR" b="1" dirty="0"/>
          </a:p>
        </p:txBody>
      </p:sp>
      <p:pic>
        <p:nvPicPr>
          <p:cNvPr id="9" name="Imagem 8" descr="arduinowithethernetshie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25" y="2701259"/>
            <a:ext cx="3774831" cy="2812780"/>
          </a:xfrm>
          <a:prstGeom prst="rect">
            <a:avLst/>
          </a:prstGeom>
        </p:spPr>
      </p:pic>
      <p:pic>
        <p:nvPicPr>
          <p:cNvPr id="10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Placa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835834" y="1645919"/>
            <a:ext cx="3657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Extreme</a:t>
            </a:r>
          </a:p>
          <a:p>
            <a:endParaRPr lang="pt-BR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Nano </a:t>
            </a:r>
          </a:p>
          <a:p>
            <a:endParaRPr lang="pt-BR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pt-B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Mini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sz="half" idx="4294967295"/>
          </p:nvPr>
        </p:nvSpPr>
        <p:spPr>
          <a:xfrm>
            <a:off x="6897859" y="1624818"/>
            <a:ext cx="3657600" cy="4525963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4000" b="1" dirty="0" smtClean="0">
                <a:ln/>
                <a:solidFill>
                  <a:schemeClr val="accent3"/>
                </a:solidFill>
              </a:rPr>
              <a:t>Mega</a:t>
            </a:r>
          </a:p>
          <a:p>
            <a:endParaRPr lang="pt-BR" sz="4000" b="1" dirty="0" smtClean="0">
              <a:ln/>
              <a:solidFill>
                <a:schemeClr val="accent3"/>
              </a:solidFill>
            </a:endParaRPr>
          </a:p>
          <a:p>
            <a:r>
              <a:rPr lang="pt-BR" sz="4000" b="1" dirty="0" err="1" smtClean="0">
                <a:ln/>
                <a:solidFill>
                  <a:schemeClr val="accent3"/>
                </a:solidFill>
              </a:rPr>
              <a:t>Duemilanove</a:t>
            </a:r>
            <a:endParaRPr lang="pt-BR" sz="4000" b="1" dirty="0" smtClean="0">
              <a:ln/>
              <a:solidFill>
                <a:schemeClr val="accent3"/>
              </a:solidFill>
            </a:endParaRPr>
          </a:p>
          <a:p>
            <a:endParaRPr lang="pt-BR" sz="4000" b="1" dirty="0" smtClean="0">
              <a:ln/>
              <a:solidFill>
                <a:schemeClr val="accent3"/>
              </a:solidFill>
            </a:endParaRPr>
          </a:p>
          <a:p>
            <a:r>
              <a:rPr lang="pt-BR" sz="4000" b="1" dirty="0" smtClean="0">
                <a:ln/>
                <a:solidFill>
                  <a:schemeClr val="accent3"/>
                </a:solidFill>
              </a:rPr>
              <a:t>Uno</a:t>
            </a:r>
          </a:p>
          <a:p>
            <a:endParaRPr lang="pt-B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148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265" r="58970"/>
          <a:stretch>
            <a:fillRect/>
          </a:stretch>
        </p:blipFill>
        <p:spPr>
          <a:xfrm rot="5400000">
            <a:off x="1977408" y="1118771"/>
            <a:ext cx="1714512" cy="4048120"/>
          </a:xfrm>
          <a:prstGeom prst="rect">
            <a:avLst/>
          </a:prstGeom>
        </p:spPr>
      </p:pic>
      <p:pic>
        <p:nvPicPr>
          <p:cNvPr id="5" name="Imagem 4" descr="Arduino_Pro_Mini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4328" y="3728820"/>
            <a:ext cx="4762533" cy="3357586"/>
          </a:xfrm>
          <a:prstGeom prst="rect">
            <a:avLst/>
          </a:prstGeom>
        </p:spPr>
      </p:pic>
      <p:pic>
        <p:nvPicPr>
          <p:cNvPr id="6" name="Imagem 5" descr="dsc_5386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D8CFC0"/>
              </a:clrFrom>
              <a:clrTo>
                <a:srgbClr val="D8CF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239" y="595052"/>
            <a:ext cx="4929222" cy="34050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7078" y="1489738"/>
            <a:ext cx="1095172" cy="52322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800" dirty="0" smtClean="0"/>
              <a:t>NANO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6014588" y="333442"/>
            <a:ext cx="885179" cy="52322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800" dirty="0" smtClean="0"/>
              <a:t>UNO</a:t>
            </a:r>
            <a:endParaRPr lang="pt-BR" sz="2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899767" y="5535435"/>
            <a:ext cx="904415" cy="52322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800" dirty="0" smtClean="0"/>
              <a:t>MINI</a:t>
            </a:r>
            <a:endParaRPr lang="pt-BR" sz="2800" dirty="0"/>
          </a:p>
        </p:txBody>
      </p:sp>
      <p:pic>
        <p:nvPicPr>
          <p:cNvPr id="10" name="Imagem 9" descr="148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236" r="8676"/>
          <a:stretch>
            <a:fillRect/>
          </a:stretch>
        </p:blipFill>
        <p:spPr>
          <a:xfrm rot="5400000">
            <a:off x="1941689" y="3141620"/>
            <a:ext cx="1785950" cy="40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Utilização da Placa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Utilização da placa</a:t>
            </a:r>
            <a:endParaRPr lang="pt-BR" dirty="0"/>
          </a:p>
        </p:txBody>
      </p:sp>
      <p:pic>
        <p:nvPicPr>
          <p:cNvPr id="4" name="Espaço Reservado para Conteúdo 3" descr="arduino_explained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15" y="1951830"/>
            <a:ext cx="6300850" cy="4525963"/>
          </a:xfrm>
          <a:prstGeom prst="rect">
            <a:avLst/>
          </a:prstGeom>
        </p:spPr>
      </p:pic>
      <p:pic>
        <p:nvPicPr>
          <p:cNvPr id="5" name="Espaço Reservado para Conteúdo 3" descr="2048px-Stop_han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871" y="2500850"/>
            <a:ext cx="3062164" cy="3062164"/>
          </a:xfrm>
          <a:prstGeom prst="rect">
            <a:avLst/>
          </a:prstGeom>
        </p:spPr>
      </p:pic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utilizar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Comunicação: USB ou porta serial</a:t>
            </a:r>
          </a:p>
          <a:p>
            <a:r>
              <a:rPr lang="pt-BR" dirty="0"/>
              <a:t>Alimentação: pela porta USB ou por uma bateria 9V (a placa auto seleciona)</a:t>
            </a:r>
          </a:p>
          <a:p>
            <a:r>
              <a:rPr lang="pt-BR" dirty="0"/>
              <a:t>Programação: Conexão com um </a:t>
            </a:r>
            <a:r>
              <a:rPr lang="pt-BR" dirty="0" smtClean="0"/>
              <a:t>computador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images (1)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55438"/>
            <a:ext cx="2389144" cy="2357430"/>
          </a:xfrm>
          <a:prstGeom prst="rect">
            <a:avLst/>
          </a:prstGeom>
        </p:spPr>
      </p:pic>
      <p:pic>
        <p:nvPicPr>
          <p:cNvPr id="5" name="Imagem 4" descr="Logo_Ubuntu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236" y="3985501"/>
            <a:ext cx="2214578" cy="2251488"/>
          </a:xfrm>
          <a:prstGeom prst="rect">
            <a:avLst/>
          </a:prstGeom>
        </p:spPr>
      </p:pic>
      <p:pic>
        <p:nvPicPr>
          <p:cNvPr id="6" name="Imagem 5" descr="apple-logo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3240" y="3682495"/>
            <a:ext cx="2857500" cy="2857500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básicos</a:t>
            </a:r>
            <a:endParaRPr lang="pt-BR" dirty="0"/>
          </a:p>
        </p:txBody>
      </p:sp>
      <p:pic>
        <p:nvPicPr>
          <p:cNvPr id="4" name="Imagem 3" descr="Arduino-uno-perspective-whitw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6983" y="2310617"/>
            <a:ext cx="5715041" cy="4286280"/>
          </a:xfrm>
          <a:prstGeom prst="rect">
            <a:avLst/>
          </a:prstGeom>
        </p:spPr>
      </p:pic>
      <p:pic>
        <p:nvPicPr>
          <p:cNvPr id="5" name="Imagem 4" descr="6411921_1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7042" y="846138"/>
            <a:ext cx="2928958" cy="2928958"/>
          </a:xfrm>
          <a:prstGeom prst="rect">
            <a:avLst/>
          </a:prstGeom>
        </p:spPr>
      </p:pic>
      <p:pic>
        <p:nvPicPr>
          <p:cNvPr id="6" name="Espaço Reservado para Conteúdo 3" descr="computado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24" y="3374165"/>
            <a:ext cx="4910592" cy="3137324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rotoboard-msb-200-icel_1_600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007" y="669335"/>
            <a:ext cx="4857752" cy="4857752"/>
          </a:xfrm>
          <a:prstGeom prst="rect">
            <a:avLst/>
          </a:prstGeom>
        </p:spPr>
      </p:pic>
      <p:pic>
        <p:nvPicPr>
          <p:cNvPr id="5" name="Imagem 4" descr="2167ovibay_electronic_par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963" y="1055702"/>
            <a:ext cx="4297023" cy="285752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148511" y="5368955"/>
            <a:ext cx="7858180" cy="78581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Os componentes eletrônicos podem ser reaproveitados de outros equipamentos usados, como rádios,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tv</a:t>
            </a:r>
            <a:r>
              <a:rPr lang="pt-BR" sz="2400" dirty="0" smtClean="0"/>
              <a:t>, etc.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 da Placa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Sites de compra pela internet</a:t>
            </a:r>
          </a:p>
          <a:p>
            <a:r>
              <a:rPr lang="pt-BR" dirty="0"/>
              <a:t>Site oficial </a:t>
            </a:r>
            <a:r>
              <a:rPr lang="pt-BR" dirty="0" smtClean="0"/>
              <a:t>(</a:t>
            </a:r>
            <a:r>
              <a:rPr lang="pt-BR" dirty="0"/>
              <a:t>fornece opções de fornecedores)</a:t>
            </a:r>
          </a:p>
          <a:p>
            <a:r>
              <a:rPr lang="pt-BR" dirty="0"/>
              <a:t>Valor médio: 80 a 120 </a:t>
            </a:r>
            <a:r>
              <a:rPr lang="pt-BR" dirty="0" smtClean="0"/>
              <a:t>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arduino_logo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1500" y="4553512"/>
            <a:ext cx="1714512" cy="1714512"/>
          </a:xfrm>
          <a:prstGeom prst="rect">
            <a:avLst/>
          </a:prstGeom>
        </p:spPr>
      </p:pic>
      <p:pic>
        <p:nvPicPr>
          <p:cNvPr id="5" name="Imagem 4" descr="labga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7516" y="4839264"/>
            <a:ext cx="3017065" cy="1286900"/>
          </a:xfrm>
          <a:prstGeom prst="rect">
            <a:avLst/>
          </a:prstGeom>
        </p:spPr>
      </p:pic>
      <p:pic>
        <p:nvPicPr>
          <p:cNvPr id="6" name="Imagem 5" descr="gi.g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0137"/>
          <a:stretch>
            <a:fillRect/>
          </a:stretch>
        </p:blipFill>
        <p:spPr>
          <a:xfrm>
            <a:off x="1909666" y="4839264"/>
            <a:ext cx="2214578" cy="1619359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? Pra que serve ? Surgimento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400" dirty="0" smtClean="0"/>
              <a:t>Plataforma de prototipagem eletrônica de Hardware Livre</a:t>
            </a:r>
          </a:p>
          <a:p>
            <a:r>
              <a:rPr lang="pt-BR" sz="3400" dirty="0" smtClean="0"/>
              <a:t>Possibilita entrada / saída de dados</a:t>
            </a:r>
          </a:p>
          <a:p>
            <a:r>
              <a:rPr lang="pt-BR" sz="3400" dirty="0" smtClean="0"/>
              <a:t>Programada em linguagem derivada do C/C++</a:t>
            </a:r>
          </a:p>
          <a:p>
            <a:r>
              <a:rPr lang="pt-BR" sz="3400" dirty="0" smtClean="0"/>
              <a:t>Surgimento por volta de 2005 </a:t>
            </a:r>
            <a:r>
              <a:rPr lang="pt-BR" sz="3400" dirty="0"/>
              <a:t>em </a:t>
            </a:r>
            <a:r>
              <a:rPr lang="pt-BR" sz="3400" dirty="0" err="1" smtClean="0"/>
              <a:t>Ivrea</a:t>
            </a:r>
            <a:r>
              <a:rPr lang="pt-BR" sz="3400" dirty="0" smtClean="0"/>
              <a:t> (Itália)</a:t>
            </a:r>
          </a:p>
          <a:p>
            <a:r>
              <a:rPr lang="pt-BR" sz="3400" dirty="0" smtClean="0"/>
              <a:t>Reduzir custos de projetos anteriores </a:t>
            </a:r>
          </a:p>
          <a:p>
            <a:r>
              <a:rPr lang="pt-BR" sz="3400" dirty="0" smtClean="0"/>
              <a:t>Estudantes e </a:t>
            </a:r>
            <a:r>
              <a:rPr lang="pt-BR" sz="3400" dirty="0" err="1" smtClean="0"/>
              <a:t>Hobistas</a:t>
            </a:r>
            <a:endParaRPr lang="pt-BR" sz="3400" dirty="0" smtClean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14" y="2151392"/>
            <a:ext cx="2220929" cy="2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Programação </a:t>
            </a:r>
            <a:r>
              <a:rPr lang="pt-BR" b="1" dirty="0" err="1" smtClean="0">
                <a:solidFill>
                  <a:schemeClr val="bg1"/>
                </a:solidFill>
              </a:rPr>
              <a:t>Arduino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 de desenvolvimento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Acesse o site: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://arduino.cc/en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422" y="3363779"/>
            <a:ext cx="8287155" cy="27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Drivers -&gt; IDE </a:t>
            </a:r>
            <a:endParaRPr lang="pt-BR" dirty="0"/>
          </a:p>
        </p:txBody>
      </p:sp>
      <p:pic>
        <p:nvPicPr>
          <p:cNvPr id="2050" name="Picture 2" descr="http://startingelectronics.com/software/arduino/installing-arduino-software-windows-7/arduino-install-0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7" y="1522089"/>
            <a:ext cx="4297251" cy="5243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rtingelectronics.com/software/arduino/installing-arduino-software-windows-7/arduino-install-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28" y="1614886"/>
            <a:ext cx="4300515" cy="5150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Conhecendo a IDE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731" y="2340279"/>
            <a:ext cx="9060597" cy="65656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42953" y="3922119"/>
            <a:ext cx="603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Checar codificação | Compilar &amp; Enviar  | Novo </a:t>
            </a:r>
            <a:r>
              <a:rPr lang="pt-BR" dirty="0"/>
              <a:t> </a:t>
            </a:r>
            <a:r>
              <a:rPr lang="pt-BR" dirty="0" smtClean="0"/>
              <a:t>| Abrir| Salvar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6416" y="5349895"/>
            <a:ext cx="115652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 smtClean="0"/>
              <a:t>Obs</a:t>
            </a:r>
            <a:r>
              <a:rPr lang="pt-BR" sz="2800" dirty="0" smtClean="0"/>
              <a:t>: antes de enviar ele faz automaticamente um </a:t>
            </a:r>
            <a:r>
              <a:rPr lang="pt-BR" sz="2800" dirty="0" err="1" smtClean="0"/>
              <a:t>pré</a:t>
            </a:r>
            <a:r>
              <a:rPr lang="pt-BR" sz="2800" dirty="0" smtClean="0"/>
              <a:t> teste mas este não é tão eficiente quando testado antes evitando assim erros comuns.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9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Linguagem</a:t>
            </a:r>
          </a:p>
          <a:p>
            <a:pPr lvl="1"/>
            <a:r>
              <a:rPr lang="pt-BR" dirty="0"/>
              <a:t>Baseada em C</a:t>
            </a:r>
          </a:p>
          <a:p>
            <a:r>
              <a:rPr lang="pt-BR" dirty="0"/>
              <a:t>Sintaxe</a:t>
            </a:r>
          </a:p>
          <a:p>
            <a:r>
              <a:rPr lang="pt-BR" dirty="0"/>
              <a:t>Função de alguns comandos básicos</a:t>
            </a:r>
          </a:p>
          <a:p>
            <a:r>
              <a:rPr lang="pt-BR" dirty="0"/>
              <a:t>Etapas:</a:t>
            </a:r>
          </a:p>
          <a:p>
            <a:pPr lvl="1"/>
            <a:r>
              <a:rPr lang="pt-BR" dirty="0"/>
              <a:t>Teste</a:t>
            </a:r>
          </a:p>
          <a:p>
            <a:pPr lvl="1"/>
            <a:r>
              <a:rPr lang="pt-BR" dirty="0"/>
              <a:t>Compilação</a:t>
            </a:r>
          </a:p>
          <a:p>
            <a:pPr lvl="1"/>
            <a:r>
              <a:rPr lang="pt-BR" dirty="0"/>
              <a:t>Gravação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3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Pratica 1 – Ligando um LED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LED ON/OFF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41" y="1288849"/>
            <a:ext cx="4536678" cy="5440362"/>
          </a:xfrm>
          <a:prstGeom prst="rect">
            <a:avLst/>
          </a:prstGeom>
        </p:spPr>
      </p:pic>
      <p:pic>
        <p:nvPicPr>
          <p:cNvPr id="1026" name="Picture 2" descr="http://www.ladyada.net/images/arduino/groundedled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79" y="2480140"/>
            <a:ext cx="4255103" cy="3057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Source</a:t>
            </a:r>
            <a:r>
              <a:rPr lang="pt-BR" dirty="0" smtClean="0"/>
              <a:t> (</a:t>
            </a:r>
            <a:r>
              <a:rPr lang="pt-BR" dirty="0" err="1" smtClean="0"/>
              <a:t>on</a:t>
            </a:r>
            <a:r>
              <a:rPr lang="pt-BR" dirty="0" smtClean="0"/>
              <a:t>/off)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led</a:t>
            </a:r>
            <a:r>
              <a:rPr lang="pt-BR" dirty="0"/>
              <a:t> = 2; </a:t>
            </a:r>
            <a:r>
              <a:rPr lang="pt-BR" dirty="0" smtClean="0"/>
              <a:t>//define pino </a:t>
            </a:r>
            <a:r>
              <a:rPr lang="pt-BR" dirty="0"/>
              <a:t>utilizado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void</a:t>
            </a:r>
            <a:r>
              <a:rPr lang="pt-BR" dirty="0"/>
              <a:t> setup() {                </a:t>
            </a:r>
          </a:p>
          <a:p>
            <a:pPr marL="0" indent="0">
              <a:buNone/>
            </a:pPr>
            <a:r>
              <a:rPr lang="pt-BR" dirty="0"/>
              <a:t>  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pinMode</a:t>
            </a:r>
            <a:r>
              <a:rPr lang="pt-BR" dirty="0"/>
              <a:t>(</a:t>
            </a:r>
            <a:r>
              <a:rPr lang="pt-BR" dirty="0" err="1"/>
              <a:t>led</a:t>
            </a:r>
            <a:r>
              <a:rPr lang="pt-BR" dirty="0"/>
              <a:t>, OUTPUT);  //</a:t>
            </a:r>
            <a:r>
              <a:rPr lang="pt-BR" dirty="0" err="1"/>
              <a:t>saida</a:t>
            </a:r>
            <a:r>
              <a:rPr lang="pt-BR" dirty="0"/>
              <a:t>   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void</a:t>
            </a:r>
            <a:r>
              <a:rPr lang="pt-BR" dirty="0"/>
              <a:t> loop() {                //loop para </a:t>
            </a:r>
            <a:r>
              <a:rPr lang="pt-BR" dirty="0" err="1"/>
              <a:t>repeticao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digitalWrite</a:t>
            </a:r>
            <a:r>
              <a:rPr lang="pt-BR" dirty="0"/>
              <a:t>(</a:t>
            </a:r>
            <a:r>
              <a:rPr lang="pt-BR" dirty="0" err="1"/>
              <a:t>led</a:t>
            </a:r>
            <a:r>
              <a:rPr lang="pt-BR" dirty="0"/>
              <a:t>, HIGH);   //chama </a:t>
            </a:r>
            <a:r>
              <a:rPr lang="pt-BR" dirty="0" err="1"/>
              <a:t>funcao</a:t>
            </a:r>
            <a:r>
              <a:rPr lang="pt-BR" dirty="0"/>
              <a:t> passando </a:t>
            </a:r>
            <a:r>
              <a:rPr lang="pt-BR" dirty="0" err="1"/>
              <a:t>led</a:t>
            </a:r>
            <a:r>
              <a:rPr lang="pt-BR" dirty="0"/>
              <a:t> e ligar (alto)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delay</a:t>
            </a:r>
            <a:r>
              <a:rPr lang="pt-BR" dirty="0"/>
              <a:t>(1000);               //espera 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digitalWrite</a:t>
            </a:r>
            <a:r>
              <a:rPr lang="pt-BR" dirty="0"/>
              <a:t>(</a:t>
            </a:r>
            <a:r>
              <a:rPr lang="pt-BR" dirty="0" err="1"/>
              <a:t>led</a:t>
            </a:r>
            <a:r>
              <a:rPr lang="pt-BR" dirty="0"/>
              <a:t>, LOW);    //chama </a:t>
            </a:r>
            <a:r>
              <a:rPr lang="pt-BR" dirty="0" err="1"/>
              <a:t>funcao</a:t>
            </a:r>
            <a:r>
              <a:rPr lang="pt-BR" dirty="0"/>
              <a:t> passando </a:t>
            </a:r>
            <a:r>
              <a:rPr lang="pt-BR" dirty="0" err="1"/>
              <a:t>led</a:t>
            </a:r>
            <a:r>
              <a:rPr lang="pt-BR" dirty="0"/>
              <a:t> e desligar (baixo)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delay</a:t>
            </a:r>
            <a:r>
              <a:rPr lang="pt-BR" dirty="0"/>
              <a:t>(1000);               //espera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8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Pratica 2 – Dois ou mais dispositivos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 LEDS OU MAIS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7" y="1320810"/>
            <a:ext cx="5720615" cy="52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Open </a:t>
            </a:r>
            <a:r>
              <a:rPr lang="pt-BR" dirty="0" err="1" smtClean="0"/>
              <a:t>Source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Possibilita alterações de hardware e softwares livremente </a:t>
            </a:r>
          </a:p>
          <a:p>
            <a:r>
              <a:rPr lang="pt-BR" dirty="0" smtClean="0"/>
              <a:t>Reprodução </a:t>
            </a:r>
          </a:p>
          <a:p>
            <a:r>
              <a:rPr lang="pt-BR" dirty="0" smtClean="0"/>
              <a:t>Compartilhamento </a:t>
            </a:r>
          </a:p>
          <a:p>
            <a:endParaRPr lang="pt-BR" sz="2800" dirty="0" smtClean="0"/>
          </a:p>
          <a:p>
            <a:endParaRPr lang="pt-BR" dirty="0" smtClean="0"/>
          </a:p>
          <a:p>
            <a:r>
              <a:rPr lang="pt-BR" dirty="0"/>
              <a:t>Obs.: Eles não permitem </a:t>
            </a:r>
            <a:r>
              <a:rPr lang="pt-BR" dirty="0" smtClean="0"/>
              <a:t>o compartilhamento do nome </a:t>
            </a:r>
            <a:r>
              <a:rPr lang="pt-BR" dirty="0" err="1" smtClean="0"/>
              <a:t>Arduino</a:t>
            </a:r>
            <a:r>
              <a:rPr lang="pt-BR" dirty="0"/>
              <a:t>. Projetos </a:t>
            </a:r>
            <a:r>
              <a:rPr lang="pt-BR" dirty="0" smtClean="0"/>
              <a:t>diferenciados possuem </a:t>
            </a:r>
            <a:r>
              <a:rPr lang="pt-BR" dirty="0"/>
              <a:t>outros nomes geralmente </a:t>
            </a:r>
            <a:r>
              <a:rPr lang="pt-BR" dirty="0" smtClean="0"/>
              <a:t>similares.</a:t>
            </a:r>
            <a:endParaRPr lang="pt-BR" dirty="0"/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87" y="5844473"/>
            <a:ext cx="1183920" cy="807852"/>
          </a:xfrm>
          <a:prstGeom prst="rect">
            <a:avLst/>
          </a:prstGeom>
        </p:spPr>
      </p:pic>
      <p:pic>
        <p:nvPicPr>
          <p:cNvPr id="1026" name="Picture 2" descr="http://cdn.dltj.org/wp-content/uploads/2012/01/open-sourc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21" y="3892460"/>
            <a:ext cx="1425852" cy="14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Source</a:t>
            </a:r>
            <a:r>
              <a:rPr lang="pt-BR" dirty="0" smtClean="0"/>
              <a:t> (2 LEDS)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239593"/>
            <a:ext cx="10972800" cy="5257799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sz="1200" dirty="0" err="1"/>
              <a:t>int</a:t>
            </a:r>
            <a:r>
              <a:rPr lang="pt-BR" sz="1200" dirty="0"/>
              <a:t> led1 = 2;</a:t>
            </a:r>
          </a:p>
          <a:p>
            <a:pPr marL="0" indent="0">
              <a:buNone/>
            </a:pPr>
            <a:r>
              <a:rPr lang="pt-BR" sz="1200" dirty="0" err="1"/>
              <a:t>int</a:t>
            </a:r>
            <a:r>
              <a:rPr lang="pt-BR" sz="1200" dirty="0"/>
              <a:t> led2 = 3;</a:t>
            </a:r>
          </a:p>
          <a:p>
            <a:pPr marL="0" indent="0">
              <a:buNone/>
            </a:pPr>
            <a:endParaRPr lang="pt-BR" sz="1200" dirty="0" smtClean="0"/>
          </a:p>
          <a:p>
            <a:pPr marL="0" indent="0">
              <a:buNone/>
            </a:pPr>
            <a:r>
              <a:rPr lang="pt-BR" sz="1200" dirty="0" err="1" smtClean="0"/>
              <a:t>void</a:t>
            </a:r>
            <a:r>
              <a:rPr lang="pt-BR" sz="1200" dirty="0" smtClean="0"/>
              <a:t> </a:t>
            </a:r>
            <a:r>
              <a:rPr lang="pt-BR" sz="1200" dirty="0"/>
              <a:t>setup() {                </a:t>
            </a:r>
          </a:p>
          <a:p>
            <a:pPr marL="0" indent="0">
              <a:buNone/>
            </a:pPr>
            <a:r>
              <a:rPr lang="pt-BR" sz="1200" dirty="0"/>
              <a:t>  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pinMode</a:t>
            </a:r>
            <a:r>
              <a:rPr lang="pt-BR" sz="1200" dirty="0"/>
              <a:t>(led1, OUTPUT);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pinMode</a:t>
            </a:r>
            <a:r>
              <a:rPr lang="pt-BR" sz="1200" dirty="0"/>
              <a:t>(led2, OUTPUT);</a:t>
            </a:r>
          </a:p>
          <a:p>
            <a:pPr marL="0" indent="0">
              <a:buNone/>
            </a:pPr>
            <a:r>
              <a:rPr lang="pt-BR" sz="1200" dirty="0"/>
              <a:t>  </a:t>
            </a:r>
          </a:p>
          <a:p>
            <a:pPr marL="0" indent="0">
              <a:buNone/>
            </a:pPr>
            <a:r>
              <a:rPr lang="pt-BR" sz="1200" dirty="0"/>
              <a:t>  </a:t>
            </a:r>
          </a:p>
          <a:p>
            <a:pPr marL="0" indent="0">
              <a:buNone/>
            </a:pPr>
            <a:r>
              <a:rPr lang="pt-BR" sz="1200" dirty="0"/>
              <a:t>}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sz="1200" dirty="0" err="1"/>
              <a:t>void</a:t>
            </a:r>
            <a:r>
              <a:rPr lang="pt-BR" sz="1200" dirty="0"/>
              <a:t> loop() {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digitalWrite</a:t>
            </a:r>
            <a:r>
              <a:rPr lang="pt-BR" sz="1200" dirty="0"/>
              <a:t>(led1, HIGH); 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digitalWrite</a:t>
            </a:r>
            <a:r>
              <a:rPr lang="pt-BR" sz="1200" dirty="0"/>
              <a:t>(led2, HIGH);  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delay</a:t>
            </a:r>
            <a:r>
              <a:rPr lang="pt-BR" sz="1200" dirty="0"/>
              <a:t>(1000);               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digitalWrite</a:t>
            </a:r>
            <a:r>
              <a:rPr lang="pt-BR" sz="1200" dirty="0"/>
              <a:t>(led1, LOW);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digitalWrite</a:t>
            </a:r>
            <a:r>
              <a:rPr lang="pt-BR" sz="1200" dirty="0"/>
              <a:t>(led2, LOW);   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delay</a:t>
            </a:r>
            <a:r>
              <a:rPr lang="pt-BR" sz="1200" dirty="0"/>
              <a:t>(1000);     </a:t>
            </a:r>
          </a:p>
          <a:p>
            <a:pPr marL="0" indent="0">
              <a:buNone/>
            </a:pPr>
            <a:r>
              <a:rPr lang="pt-BR" sz="1200" dirty="0"/>
              <a:t> </a:t>
            </a:r>
          </a:p>
          <a:p>
            <a:pPr marL="0" indent="0">
              <a:buNone/>
            </a:pPr>
            <a:r>
              <a:rPr lang="pt-B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89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Pratica </a:t>
            </a:r>
            <a:r>
              <a:rPr lang="pt-BR" b="1" dirty="0">
                <a:solidFill>
                  <a:schemeClr val="bg1"/>
                </a:solidFill>
              </a:rPr>
              <a:t>3</a:t>
            </a:r>
            <a:r>
              <a:rPr lang="pt-BR" b="1" dirty="0" smtClean="0">
                <a:solidFill>
                  <a:schemeClr val="bg1"/>
                </a:solidFill>
              </a:rPr>
              <a:t> – Sinaleiro lógico com tempo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SINALEIRO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21" y="1293421"/>
            <a:ext cx="6013676" cy="5403593"/>
          </a:xfrm>
          <a:prstGeom prst="rect">
            <a:avLst/>
          </a:prstGeom>
        </p:spPr>
      </p:pic>
      <p:pic>
        <p:nvPicPr>
          <p:cNvPr id="1026" name="Picture 2" descr="http://1.bp.blogspot.com/-9T0wC0x9L9s/UIsWwVPHdZI/AAAAAAAACO8/DmdFpku0fT8/s1600/sina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513" y="2178788"/>
            <a:ext cx="214312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Source</a:t>
            </a:r>
            <a:r>
              <a:rPr lang="pt-BR" dirty="0" smtClean="0"/>
              <a:t> (Sinaleiro)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239593"/>
            <a:ext cx="10972800" cy="5618407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pt-BR" sz="1000" dirty="0"/>
              <a:t>//sinaleiro 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1000" dirty="0" err="1"/>
              <a:t>int</a:t>
            </a:r>
            <a:r>
              <a:rPr lang="pt-BR" sz="1000" dirty="0"/>
              <a:t> verde = 2;</a:t>
            </a:r>
          </a:p>
          <a:p>
            <a:pPr marL="0" indent="0">
              <a:buNone/>
            </a:pPr>
            <a:r>
              <a:rPr lang="pt-BR" sz="1000" dirty="0" err="1"/>
              <a:t>int</a:t>
            </a:r>
            <a:r>
              <a:rPr lang="pt-BR" sz="1000" dirty="0"/>
              <a:t> amarelo = 3;</a:t>
            </a:r>
          </a:p>
          <a:p>
            <a:pPr marL="0" indent="0">
              <a:buNone/>
            </a:pPr>
            <a:r>
              <a:rPr lang="pt-BR" sz="1000" dirty="0" err="1"/>
              <a:t>int</a:t>
            </a:r>
            <a:r>
              <a:rPr lang="pt-BR" sz="1000" dirty="0"/>
              <a:t> vermelho = 4;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1000" dirty="0" err="1"/>
              <a:t>void</a:t>
            </a:r>
            <a:r>
              <a:rPr lang="pt-BR" sz="1000" dirty="0"/>
              <a:t> setup() {             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pinMode</a:t>
            </a:r>
            <a:r>
              <a:rPr lang="pt-BR" sz="1000" dirty="0"/>
              <a:t>(verde, OUTPUT);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pinMode</a:t>
            </a:r>
            <a:r>
              <a:rPr lang="pt-BR" sz="1000" dirty="0"/>
              <a:t>(amarelo, OUTPUT);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pinMode</a:t>
            </a:r>
            <a:r>
              <a:rPr lang="pt-BR" sz="1000" dirty="0"/>
              <a:t>(vermelho, OUTPUT);   </a:t>
            </a:r>
          </a:p>
          <a:p>
            <a:pPr marL="0" indent="0">
              <a:buNone/>
            </a:pPr>
            <a:r>
              <a:rPr lang="pt-BR" sz="1000" dirty="0"/>
              <a:t>}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1000" dirty="0" err="1"/>
              <a:t>void</a:t>
            </a:r>
            <a:r>
              <a:rPr lang="pt-BR" sz="1000" dirty="0"/>
              <a:t> loop() {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digitalWrite</a:t>
            </a:r>
            <a:r>
              <a:rPr lang="pt-BR" sz="1000" dirty="0"/>
              <a:t>(verde, HIGH);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(2000);            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digitalWrite</a:t>
            </a:r>
            <a:r>
              <a:rPr lang="pt-BR" sz="1000" dirty="0"/>
              <a:t>(verde, LOW); 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(2000);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digitalWrite</a:t>
            </a:r>
            <a:r>
              <a:rPr lang="pt-BR" sz="1000" dirty="0"/>
              <a:t>(amarelo, HIGH);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(1000); </a:t>
            </a:r>
          </a:p>
          <a:p>
            <a:pPr marL="0" indent="0">
              <a:buNone/>
            </a:pPr>
            <a:r>
              <a:rPr lang="pt-BR" sz="1000" dirty="0"/>
              <a:t> </a:t>
            </a:r>
            <a:r>
              <a:rPr lang="pt-BR" sz="1000" dirty="0" err="1"/>
              <a:t>digitalWrite</a:t>
            </a:r>
            <a:r>
              <a:rPr lang="pt-BR" sz="1000" dirty="0"/>
              <a:t>(amarelo, LOW); 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(1000);</a:t>
            </a:r>
          </a:p>
          <a:p>
            <a:pPr marL="0" indent="0">
              <a:buNone/>
            </a:pPr>
            <a:r>
              <a:rPr lang="pt-BR" sz="1000" dirty="0"/>
              <a:t> </a:t>
            </a:r>
            <a:r>
              <a:rPr lang="pt-BR" sz="1000" dirty="0" err="1"/>
              <a:t>digitalWrite</a:t>
            </a:r>
            <a:r>
              <a:rPr lang="pt-BR" sz="1000" dirty="0"/>
              <a:t>(vermelho, HIGH);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(2000); </a:t>
            </a:r>
          </a:p>
          <a:p>
            <a:pPr marL="0" indent="0">
              <a:buNone/>
            </a:pPr>
            <a:r>
              <a:rPr lang="pt-BR" sz="1000" dirty="0"/>
              <a:t> </a:t>
            </a:r>
            <a:r>
              <a:rPr lang="pt-BR" sz="1000" dirty="0" err="1"/>
              <a:t>digitalWrite</a:t>
            </a:r>
            <a:r>
              <a:rPr lang="pt-BR" sz="1000" dirty="0"/>
              <a:t>(vermelho, LOW);    </a:t>
            </a:r>
          </a:p>
          <a:p>
            <a:pPr marL="0" indent="0">
              <a:buNone/>
            </a:pPr>
            <a:r>
              <a:rPr lang="pt-BR" sz="1000" dirty="0"/>
              <a:t>  </a:t>
            </a:r>
            <a:r>
              <a:rPr lang="pt-BR" sz="1000" dirty="0" err="1"/>
              <a:t>delay</a:t>
            </a:r>
            <a:r>
              <a:rPr lang="pt-BR" sz="1000" dirty="0"/>
              <a:t>(2000);    </a:t>
            </a:r>
          </a:p>
          <a:p>
            <a:pPr marL="0" indent="0" algn="r">
              <a:buNone/>
            </a:pPr>
            <a:r>
              <a:rPr lang="pt-BR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94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Pratica 4 – </a:t>
            </a:r>
            <a:r>
              <a:rPr lang="pt-BR" b="1" dirty="0" err="1" smtClean="0">
                <a:solidFill>
                  <a:schemeClr val="bg1"/>
                </a:solidFill>
              </a:rPr>
              <a:t>led’s</a:t>
            </a:r>
            <a:r>
              <a:rPr lang="pt-BR" b="1" dirty="0" smtClean="0">
                <a:solidFill>
                  <a:schemeClr val="bg1"/>
                </a:solidFill>
              </a:rPr>
              <a:t> animados em laço for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Efeito com loop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922820"/>
            <a:ext cx="10972800" cy="4525963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2000" dirty="0" err="1"/>
              <a:t>int</a:t>
            </a:r>
            <a:r>
              <a:rPr lang="pt-BR" sz="2000" dirty="0"/>
              <a:t> timer = 100;                   // Quanto maior, mais devagar.</a:t>
            </a:r>
          </a:p>
          <a:p>
            <a:pPr marL="0" indent="0">
              <a:buNone/>
            </a:pPr>
            <a:r>
              <a:rPr lang="pt-BR" sz="2000" dirty="0" err="1"/>
              <a:t>int</a:t>
            </a:r>
            <a:r>
              <a:rPr lang="pt-BR" sz="2000" dirty="0"/>
              <a:t> pins[] = { 2, 3, 4}; // vetor com o número dos pinos</a:t>
            </a:r>
          </a:p>
          <a:p>
            <a:pPr marL="0" indent="0">
              <a:buNone/>
            </a:pPr>
            <a:r>
              <a:rPr lang="pt-BR" sz="2000" dirty="0" err="1"/>
              <a:t>int</a:t>
            </a:r>
            <a:r>
              <a:rPr lang="pt-BR" sz="2000" dirty="0"/>
              <a:t> </a:t>
            </a:r>
            <a:r>
              <a:rPr lang="pt-BR" sz="2000" dirty="0" err="1"/>
              <a:t>num_pins</a:t>
            </a:r>
            <a:r>
              <a:rPr lang="pt-BR" sz="2000" dirty="0"/>
              <a:t> = 3;                  // quantidade de </a:t>
            </a:r>
            <a:r>
              <a:rPr lang="pt-BR" sz="2000" dirty="0" err="1"/>
              <a:t>LEDs</a:t>
            </a:r>
            <a:r>
              <a:rPr lang="pt-BR" sz="2000" dirty="0"/>
              <a:t> (tamanho do vetor)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void</a:t>
            </a:r>
            <a:r>
              <a:rPr lang="pt-BR" sz="2000" dirty="0"/>
              <a:t> setup()</a:t>
            </a:r>
          </a:p>
          <a:p>
            <a:pPr marL="0" indent="0">
              <a:buNone/>
            </a:pPr>
            <a:r>
              <a:rPr lang="pt-BR" sz="2000" dirty="0"/>
              <a:t>{</a:t>
            </a:r>
          </a:p>
          <a:p>
            <a:pPr marL="0" indent="0">
              <a:buNone/>
            </a:pPr>
            <a:r>
              <a:rPr lang="pt-BR" sz="2000" dirty="0"/>
              <a:t>  </a:t>
            </a:r>
            <a:r>
              <a:rPr lang="pt-BR" sz="2000" dirty="0" err="1"/>
              <a:t>int</a:t>
            </a:r>
            <a:r>
              <a:rPr lang="pt-BR" sz="2000" dirty="0"/>
              <a:t> i;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  for (i = 0; i &lt; </a:t>
            </a:r>
            <a:r>
              <a:rPr lang="pt-BR" sz="2000" dirty="0" err="1"/>
              <a:t>num_pins</a:t>
            </a:r>
            <a:r>
              <a:rPr lang="pt-BR" sz="2000" dirty="0"/>
              <a:t>; i++)   // elementos do vetor vão de 0 a </a:t>
            </a:r>
            <a:r>
              <a:rPr lang="pt-BR" sz="2000" dirty="0" err="1"/>
              <a:t>num_pins</a:t>
            </a:r>
            <a:r>
              <a:rPr lang="pt-BR" sz="2000" dirty="0"/>
              <a:t> - 1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pinMode</a:t>
            </a:r>
            <a:r>
              <a:rPr lang="pt-BR" sz="2000" dirty="0"/>
              <a:t>(pins[i], OUTPUT);      // configurar cada pino como saída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void</a:t>
            </a:r>
            <a:r>
              <a:rPr lang="pt-BR" sz="2000" dirty="0"/>
              <a:t> loop()</a:t>
            </a:r>
          </a:p>
          <a:p>
            <a:pPr marL="0" indent="0">
              <a:buNone/>
            </a:pPr>
            <a:r>
              <a:rPr lang="pt-BR" sz="2000" dirty="0"/>
              <a:t>{</a:t>
            </a:r>
          </a:p>
          <a:p>
            <a:pPr marL="0" indent="0">
              <a:buNone/>
            </a:pPr>
            <a:r>
              <a:rPr lang="pt-BR" sz="2000" dirty="0"/>
              <a:t>  </a:t>
            </a:r>
            <a:r>
              <a:rPr lang="pt-BR" sz="2000" dirty="0" err="1"/>
              <a:t>int</a:t>
            </a:r>
            <a:r>
              <a:rPr lang="pt-BR" sz="2000" dirty="0"/>
              <a:t> i;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  for (i = 0; i &lt; </a:t>
            </a:r>
            <a:r>
              <a:rPr lang="pt-BR" sz="2000" dirty="0" err="1"/>
              <a:t>num_pins</a:t>
            </a:r>
            <a:r>
              <a:rPr lang="pt-BR" sz="2000" dirty="0"/>
              <a:t>; i++) { // varrer cada pino...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digitalWrite</a:t>
            </a:r>
            <a:r>
              <a:rPr lang="pt-BR" sz="2000" dirty="0"/>
              <a:t>(pins[i], HIGH);   // ligando-o,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delay</a:t>
            </a:r>
            <a:r>
              <a:rPr lang="pt-BR" sz="2000" dirty="0"/>
              <a:t>(timer);                  // pausando-o,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digitalWrite</a:t>
            </a:r>
            <a:r>
              <a:rPr lang="pt-BR" sz="2000" dirty="0"/>
              <a:t>(pins[i], LOW);    // e desligando-o.</a:t>
            </a:r>
          </a:p>
          <a:p>
            <a:pPr marL="0" indent="0">
              <a:buNone/>
            </a:pPr>
            <a:r>
              <a:rPr lang="pt-BR" sz="2000" dirty="0"/>
              <a:t>  }</a:t>
            </a:r>
          </a:p>
          <a:p>
            <a:pPr marL="0" indent="0">
              <a:buNone/>
            </a:pPr>
            <a:r>
              <a:rPr lang="pt-BR" sz="2000" dirty="0"/>
              <a:t>  for (i = </a:t>
            </a:r>
            <a:r>
              <a:rPr lang="pt-BR" sz="2000" dirty="0" err="1"/>
              <a:t>num_pins</a:t>
            </a:r>
            <a:r>
              <a:rPr lang="pt-BR" sz="2000" dirty="0"/>
              <a:t> - 1; i &gt;= 0; i--) { 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digitalWrite</a:t>
            </a:r>
            <a:r>
              <a:rPr lang="pt-BR" sz="2000" dirty="0"/>
              <a:t>(pins[i], HIGH);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delay</a:t>
            </a:r>
            <a:r>
              <a:rPr lang="pt-BR" sz="2000" dirty="0"/>
              <a:t>(timer);</a:t>
            </a:r>
          </a:p>
          <a:p>
            <a:pPr marL="0" indent="0">
              <a:buNone/>
            </a:pPr>
            <a:r>
              <a:rPr lang="pt-BR" sz="2000" dirty="0"/>
              <a:t>    </a:t>
            </a:r>
            <a:r>
              <a:rPr lang="pt-BR" sz="2000" dirty="0" err="1"/>
              <a:t>digitalWrite</a:t>
            </a:r>
            <a:r>
              <a:rPr lang="pt-BR" sz="2000" dirty="0"/>
              <a:t>(pins[i], LOW);</a:t>
            </a:r>
          </a:p>
          <a:p>
            <a:pPr marL="0" indent="0">
              <a:buNone/>
            </a:pPr>
            <a:r>
              <a:rPr lang="pt-BR" sz="2000" dirty="0"/>
              <a:t>  }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  <a:p>
            <a:endParaRPr lang="pt-BR" sz="1800" dirty="0"/>
          </a:p>
        </p:txBody>
      </p:sp>
      <p:pic>
        <p:nvPicPr>
          <p:cNvPr id="1028" name="Picture 4" descr="http://gsmtweet.com/wp-content/uploads/2013/01/LED-ligh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786018"/>
            <a:ext cx="3060879" cy="2295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Pratica 5 – </a:t>
            </a:r>
            <a:r>
              <a:rPr lang="pt-BR" b="1" dirty="0">
                <a:solidFill>
                  <a:schemeClr val="bg1"/>
                </a:solidFill>
              </a:rPr>
              <a:t>AQUISIÇÃO DE </a:t>
            </a:r>
            <a:r>
              <a:rPr lang="pt-BR" b="1" dirty="0" smtClean="0">
                <a:solidFill>
                  <a:schemeClr val="bg1"/>
                </a:solidFill>
              </a:rPr>
              <a:t>DADOS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Luminosidade com LDR</a:t>
            </a:r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15" y="2419183"/>
            <a:ext cx="5887441" cy="36943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1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l_fullxfull.2657514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7945989"/>
          </a:xfrm>
          <a:prstGeom prst="rect">
            <a:avLst/>
          </a:prstGeom>
        </p:spPr>
      </p:pic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8" cy="194471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1800" b="1" dirty="0">
                <a:solidFill>
                  <a:srgbClr val="92D050"/>
                </a:solidFill>
              </a:rPr>
              <a:t>INTRODUÇÃO | ARDUINO PARA ENGENHARIA</a:t>
            </a:r>
          </a:p>
          <a:p>
            <a:pPr algn="ctr"/>
            <a:r>
              <a:rPr lang="pt-BR" sz="1800" b="1" dirty="0">
                <a:solidFill>
                  <a:srgbClr val="92D050"/>
                </a:solidFill>
              </a:rPr>
              <a:t>Adilmar Coelho Dantas | </a:t>
            </a:r>
            <a:r>
              <a:rPr lang="pt-BR" sz="1800" b="1" dirty="0" err="1">
                <a:solidFill>
                  <a:srgbClr val="92D050"/>
                </a:solidFill>
              </a:rPr>
              <a:t>Github</a:t>
            </a:r>
            <a:r>
              <a:rPr lang="pt-BR" sz="1800" b="1" dirty="0">
                <a:solidFill>
                  <a:srgbClr val="92D050"/>
                </a:solidFill>
              </a:rPr>
              <a:t>: </a:t>
            </a:r>
            <a:r>
              <a:rPr lang="pt-BR" sz="1800" b="1" dirty="0">
                <a:solidFill>
                  <a:srgbClr val="92D050"/>
                </a:solidFill>
                <a:hlinkClick r:id="rId4"/>
              </a:rPr>
              <a:t>https://github.com/Adilmar/Arduino1</a:t>
            </a:r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r>
              <a:rPr lang="pt-BR" sz="1800" b="1" dirty="0">
                <a:solidFill>
                  <a:srgbClr val="92D050"/>
                </a:solidFill>
              </a:rPr>
              <a:t>                                           </a:t>
            </a:r>
            <a:r>
              <a:rPr lang="pt-BR" sz="1800" b="1" dirty="0" err="1">
                <a:solidFill>
                  <a:srgbClr val="92D050"/>
                </a:solidFill>
              </a:rPr>
              <a:t>Email</a:t>
            </a:r>
            <a:r>
              <a:rPr lang="pt-BR" sz="1800" b="1" dirty="0">
                <a:solidFill>
                  <a:srgbClr val="92D050"/>
                </a:solidFill>
              </a:rPr>
              <a:t>: </a:t>
            </a:r>
            <a:r>
              <a:rPr lang="pt-BR" sz="1800" b="1" dirty="0">
                <a:solidFill>
                  <a:srgbClr val="92D050"/>
                </a:solidFill>
                <a:hlinkClick r:id="rId5"/>
              </a:rPr>
              <a:t>akanehar@gmail.com</a:t>
            </a:r>
            <a:endParaRPr lang="pt-BR" sz="1800" b="1" dirty="0">
              <a:solidFill>
                <a:srgbClr val="92D050"/>
              </a:solidFill>
            </a:endParaRPr>
          </a:p>
          <a:p>
            <a:r>
              <a:rPr lang="pt-BR" sz="1800" b="1" dirty="0">
                <a:solidFill>
                  <a:srgbClr val="92D050"/>
                </a:solidFill>
              </a:rPr>
              <a:t>                                          Lattes: </a:t>
            </a:r>
            <a:r>
              <a:rPr lang="pt-BR" sz="1800" dirty="0">
                <a:hlinkClick r:id="rId6"/>
              </a:rPr>
              <a:t>http://lattes.cnpq.br/2462384793631673</a:t>
            </a:r>
            <a:endParaRPr lang="pt-BR" sz="1800" dirty="0"/>
          </a:p>
          <a:p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1800" b="1" dirty="0">
              <a:solidFill>
                <a:srgbClr val="92D050"/>
              </a:solidFill>
            </a:endParaRPr>
          </a:p>
          <a:p>
            <a:pPr algn="ctr"/>
            <a:endParaRPr lang="pt-BR" sz="2800" b="1" dirty="0">
              <a:solidFill>
                <a:srgbClr val="92D050"/>
              </a:solidFill>
            </a:endParaRPr>
          </a:p>
        </p:txBody>
      </p:sp>
      <p:pic>
        <p:nvPicPr>
          <p:cNvPr id="4" name="Picture 16" descr="http://servicosweb.cnpq.br/wspessoa/servletrecuperafoto?tipo=1&amp;id=K4326038U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"/>
          <a:stretch/>
        </p:blipFill>
        <p:spPr bwMode="auto">
          <a:xfrm>
            <a:off x="231090" y="83712"/>
            <a:ext cx="1717911" cy="17772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5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Aplicações Básicas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Acionamento e controle</a:t>
            </a:r>
            <a:endParaRPr lang="pt-BR" dirty="0"/>
          </a:p>
        </p:txBody>
      </p:sp>
      <p:pic>
        <p:nvPicPr>
          <p:cNvPr id="4" name="Espaço Reservado para Conteúdo 3" descr="arduino_led_bota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2036298"/>
            <a:ext cx="8046156" cy="4525963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 descr="images (2)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2476100"/>
            <a:ext cx="3328994" cy="2774162"/>
          </a:xfrm>
          <a:prstGeom prst="rect">
            <a:avLst/>
          </a:prstGeom>
        </p:spPr>
      </p:pic>
      <p:pic>
        <p:nvPicPr>
          <p:cNvPr id="5" name="Imagem 4" descr="MAC800_servo_mo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45" y="1722422"/>
            <a:ext cx="4429156" cy="4281517"/>
          </a:xfrm>
          <a:prstGeom prst="rect">
            <a:avLst/>
          </a:prstGeom>
        </p:spPr>
      </p:pic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3" y="2264899"/>
            <a:ext cx="2698594" cy="20116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141" y="5212398"/>
            <a:ext cx="10972800" cy="11430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Aquisição de Dados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Dispositivos</a:t>
            </a:r>
            <a:endParaRPr lang="pt-BR" dirty="0"/>
          </a:p>
        </p:txBody>
      </p:sp>
      <p:pic>
        <p:nvPicPr>
          <p:cNvPr id="4" name="Imagem 3" descr="sensor ultrasonico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348" y="1115245"/>
            <a:ext cx="4714876" cy="3532161"/>
          </a:xfrm>
          <a:prstGeom prst="rect">
            <a:avLst/>
          </a:prstGeom>
        </p:spPr>
      </p:pic>
      <p:pic>
        <p:nvPicPr>
          <p:cNvPr id="5" name="Imagem 4" descr="sensor umidade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26011">
            <a:off x="8070001" y="2962127"/>
            <a:ext cx="4095747" cy="3071810"/>
          </a:xfrm>
          <a:prstGeom prst="rect">
            <a:avLst/>
          </a:prstGeom>
        </p:spPr>
      </p:pic>
      <p:pic>
        <p:nvPicPr>
          <p:cNvPr id="6" name="Imagem 5" descr="LM35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024648">
            <a:off x="6441448" y="1623240"/>
            <a:ext cx="3111156" cy="2333368"/>
          </a:xfrm>
          <a:prstGeom prst="rect">
            <a:avLst/>
          </a:prstGeom>
        </p:spPr>
      </p:pic>
      <p:pic>
        <p:nvPicPr>
          <p:cNvPr id="7" name="Imagem 6" descr="piezoeletrico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D5D8DD"/>
              </a:clrFrom>
              <a:clrTo>
                <a:srgbClr val="D5D8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431" y="3733730"/>
            <a:ext cx="5476221" cy="321471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715063" y="3549064"/>
            <a:ext cx="2029466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Sensor Ultrassônico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020624" y="6167549"/>
            <a:ext cx="2075376" cy="36933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 smtClean="0"/>
              <a:t>Sensor Piezoelétrico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970825" y="1714370"/>
            <a:ext cx="1505861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Sensor LM35 </a:t>
            </a:r>
          </a:p>
          <a:p>
            <a:r>
              <a:rPr lang="pt-BR" dirty="0" smtClean="0"/>
              <a:t>(temperatura)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355374" y="5168575"/>
            <a:ext cx="159050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Sensor HS1101</a:t>
            </a:r>
          </a:p>
          <a:p>
            <a:pPr algn="ctr"/>
            <a:r>
              <a:rPr lang="pt-BR" dirty="0" smtClean="0"/>
              <a:t>(umidade)</a:t>
            </a:r>
            <a:endParaRPr lang="pt-BR" dirty="0"/>
          </a:p>
        </p:txBody>
      </p:sp>
      <p:pic>
        <p:nvPicPr>
          <p:cNvPr id="13" name="Espaço Reservado para Conteúdo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88" y="5946176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!</a:t>
            </a:r>
            <a:endParaRPr lang="pt-BR" dirty="0"/>
          </a:p>
        </p:txBody>
      </p:sp>
      <p:pic>
        <p:nvPicPr>
          <p:cNvPr id="4" name="Espaço Reservado para Conteúdo 3" descr="Arduino_Robot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17864" y="1538961"/>
            <a:ext cx="5369636" cy="401074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5193" y="6282956"/>
            <a:ext cx="640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Outros similares: https</a:t>
            </a:r>
            <a:r>
              <a:rPr lang="pt-BR" dirty="0"/>
              <a:t>://www.youtube.com/watch?v=lj4aUjdBx8w</a:t>
            </a:r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0" y="5865277"/>
            <a:ext cx="1190113" cy="8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ic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TC030006182[[fn=Classic Theme 2007]]</Template>
  <TotalTime>263</TotalTime>
  <Words>822</Words>
  <Application>Microsoft Office PowerPoint</Application>
  <PresentationFormat>Widescreen</PresentationFormat>
  <Paragraphs>203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Calisto MT</vt:lpstr>
      <vt:lpstr>Gill Sans MT</vt:lpstr>
      <vt:lpstr>Classic</vt:lpstr>
      <vt:lpstr>Apresentação do PowerPoint</vt:lpstr>
      <vt:lpstr>O que é ? Pra que serve ? Surgimento ?</vt:lpstr>
      <vt:lpstr>Open Source</vt:lpstr>
      <vt:lpstr>Aplicações Básicas</vt:lpstr>
      <vt:lpstr>Acionamento e controle</vt:lpstr>
      <vt:lpstr>Apresentação do PowerPoint</vt:lpstr>
      <vt:lpstr>Aquisição de Dados</vt:lpstr>
      <vt:lpstr>Dispositivos</vt:lpstr>
      <vt:lpstr>Resultado !</vt:lpstr>
      <vt:lpstr>Shields</vt:lpstr>
      <vt:lpstr>Apresentação do PowerPoint</vt:lpstr>
      <vt:lpstr>Tipos de Placa</vt:lpstr>
      <vt:lpstr>Apresentação do PowerPoint</vt:lpstr>
      <vt:lpstr>Utilização da Placa</vt:lpstr>
      <vt:lpstr>Utilização da placa</vt:lpstr>
      <vt:lpstr>Como utilizar</vt:lpstr>
      <vt:lpstr>Materiais básicos</vt:lpstr>
      <vt:lpstr>Apresentação do PowerPoint</vt:lpstr>
      <vt:lpstr>Aquisição da Placa</vt:lpstr>
      <vt:lpstr>Programação Arduino</vt:lpstr>
      <vt:lpstr>Ide de desenvolvimento </vt:lpstr>
      <vt:lpstr>Drivers -&gt; IDE </vt:lpstr>
      <vt:lpstr>Conhecendo a IDE</vt:lpstr>
      <vt:lpstr>Codificação</vt:lpstr>
      <vt:lpstr>Pratica 1 – Ligando um LED</vt:lpstr>
      <vt:lpstr>LED ON/OFF</vt:lpstr>
      <vt:lpstr>Source (on/off)</vt:lpstr>
      <vt:lpstr>Pratica 2 – Dois ou mais dispositivos</vt:lpstr>
      <vt:lpstr>2 LEDS OU MAIS</vt:lpstr>
      <vt:lpstr>Source (2 LEDS)</vt:lpstr>
      <vt:lpstr>Pratica 3 – Sinaleiro lógico com tempo</vt:lpstr>
      <vt:lpstr>SINALEIRO</vt:lpstr>
      <vt:lpstr>Source (Sinaleiro)</vt:lpstr>
      <vt:lpstr>Pratica 4 – led’s animados em laço for</vt:lpstr>
      <vt:lpstr>Efeito com loop</vt:lpstr>
      <vt:lpstr>Pratica 5 – AQUISIÇÃO DE DADOS</vt:lpstr>
      <vt:lpstr>Luminosidade com LDR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Adilmar Dantas</dc:creator>
  <cp:lastModifiedBy>Adilmar Dantas</cp:lastModifiedBy>
  <cp:revision>29</cp:revision>
  <dcterms:created xsi:type="dcterms:W3CDTF">2013-05-07T22:16:11Z</dcterms:created>
  <dcterms:modified xsi:type="dcterms:W3CDTF">2015-10-18T22:02:40Z</dcterms:modified>
</cp:coreProperties>
</file>